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8" r:id="rId2"/>
    <p:sldId id="262" r:id="rId3"/>
    <p:sldId id="263" r:id="rId4"/>
    <p:sldId id="264" r:id="rId5"/>
    <p:sldId id="260" r:id="rId6"/>
    <p:sldId id="266" r:id="rId7"/>
    <p:sldId id="859" r:id="rId8"/>
    <p:sldId id="860" r:id="rId9"/>
    <p:sldId id="861" r:id="rId10"/>
    <p:sldId id="862" r:id="rId11"/>
    <p:sldId id="879" r:id="rId12"/>
    <p:sldId id="878" r:id="rId13"/>
    <p:sldId id="857" r:id="rId14"/>
    <p:sldId id="863" r:id="rId15"/>
    <p:sldId id="874" r:id="rId16"/>
    <p:sldId id="865" r:id="rId17"/>
    <p:sldId id="261" r:id="rId18"/>
    <p:sldId id="256" r:id="rId19"/>
    <p:sldId id="856" r:id="rId20"/>
    <p:sldId id="257" r:id="rId21"/>
    <p:sldId id="858" r:id="rId22"/>
    <p:sldId id="877" r:id="rId23"/>
    <p:sldId id="864" r:id="rId24"/>
    <p:sldId id="880" r:id="rId25"/>
    <p:sldId id="881" r:id="rId26"/>
    <p:sldId id="867" r:id="rId27"/>
    <p:sldId id="875" r:id="rId28"/>
    <p:sldId id="868" r:id="rId29"/>
    <p:sldId id="869" r:id="rId30"/>
    <p:sldId id="870" r:id="rId31"/>
    <p:sldId id="882" r:id="rId32"/>
    <p:sldId id="883" r:id="rId33"/>
    <p:sldId id="871" r:id="rId3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40"/>
    <p:restoredTop sz="82645"/>
  </p:normalViewPr>
  <p:slideViewPr>
    <p:cSldViewPr snapToGrid="0" showGuides="1">
      <p:cViewPr varScale="1">
        <p:scale>
          <a:sx n="71" d="100"/>
          <a:sy n="71" d="100"/>
        </p:scale>
        <p:origin x="93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67283-310B-E846-9624-04B99EBB3ED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679B4-4851-994C-B632-F9C0A68FE02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18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679B4-4851-994C-B632-F9C0A68FE0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56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89578-960A-23B0-E0BB-31B37CF94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ABB38-29AE-9E7E-7755-9ECF4A4CC1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E0F86-8E1F-CB07-1165-C37FE175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0FB-3F28-7FEF-0CF9-76F9A744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2EC36-60F3-7580-9ADB-E3476FD9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40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C1A1C-BAC6-50EC-43A0-2A79FFE2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81A1E-25DE-BF23-F096-A9D0D9925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CE333-5DDC-C6AF-25E7-E9F8765D5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B6877-7179-93A3-4297-ACFB61260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B140B-D9ED-9869-6C6F-06366FDBF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27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CAF394-367C-1F37-2A38-46BADC729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AA29C1-152E-3C51-3C50-E4C2D92AA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6A0A2-C42A-A3C9-8346-E8618D575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FE91E-C796-2012-1CE7-89D06B63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A507E-CA37-A527-FF25-F9AB571C2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41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79BF-204A-A194-FC75-08A60BA4B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52DB2-1EB8-A926-FE63-77605CA96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D6809-2891-C6D9-EE58-95DAA9248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FE2F1-6521-3A43-DAE6-7528D2E0E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AFE75-C395-6353-4829-BEBA3CC8E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79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E8CE2-F19C-FD8E-0E00-BEDD2FE37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6AE16-2084-C390-AF9D-A29D7BBFE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11628-7A52-F130-CA06-806926B8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62C78-0780-B8B7-C43E-C23B98F11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A7A6D-26E5-D4FF-0828-9EFE25E04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32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2D5FD-03D9-3307-80CC-113F4BAF9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91E9D-8313-43DA-43BC-873ADF22F8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32F4E-F905-FF23-7545-A43912963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50C3A-F44E-4331-68AD-A347914B7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846B1-C5E5-20A9-BFC5-66999C7B0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D5798-C1CE-472F-4D38-A9C0A4C23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4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4CB3F-10DC-1C15-24B8-AD483146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B225-97E8-B30A-E28D-3D27FEE3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002F1-C1DC-48B4-D760-CCDC3707E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C0CD0C-8058-3607-0D6E-CF8CDB426A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507A3D-FEFB-C0D9-E0AC-84910258E0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0BE765-A36E-4C53-EF1E-D0B3C55D4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1E187C-4BC7-E58C-92A3-84BF85D4B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1F3348-3C71-4F37-30ED-E0B824DCA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04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1EA95-8484-62AD-AE8C-351858D6C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82FBDD-B830-72E3-2D72-C900EFFD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F960AE-36F5-C993-4FA3-AED6A91EE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3B9EB-9EEE-03BE-EF0B-C6332157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446FCD-97E3-B905-A3FA-3767A9D9C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F7E5BC-8CE6-13C1-7156-BADB6BDFA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7D090-5511-142F-C0D5-00029F16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25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FE23F-7A69-310F-F26F-E0AE80D8E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EE9EC-35A8-D8DC-265A-202A7A05B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9E9CE-E8BF-D010-65B0-291256976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A7F40-7B22-F3C6-35D7-C729625B0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664DB-454D-4AE5-A8AD-5ECDB2691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33478-0713-E80D-4A6D-23124E5C0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71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7747A-0C5A-E80B-279D-6B2088B4D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852DB5-1391-6694-CDC4-1D1CB1F795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D7593-3289-B42E-CA4A-D46F65695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83017-18B1-BDF4-D41A-9F47B0CD1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F8601-02F7-5C1D-24C2-6AF4ED272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50703-1A47-57EA-A4C3-D9D9B004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64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08C93C-E7D0-05D5-4145-0A31022A9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7" y="-153"/>
            <a:ext cx="10515600" cy="936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B60F0-D977-0683-88BA-F4F7A9937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083" y="1282390"/>
            <a:ext cx="11052717" cy="489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6E7F2-C1BC-A4C8-ADF7-3D373FBC87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68B05-EFFD-B042-8C6B-6E7F5F9840A0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A3E67-2755-0D81-1121-E31D474FE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DF45A-A3F2-6B9D-66BE-E05F9C2FF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C4BE5-7037-9B49-B208-ED484441E88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13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E9-Rm5AoZGw?feature=oembed" TargetMode="External"/><Relationship Id="rId1" Type="http://schemas.openxmlformats.org/officeDocument/2006/relationships/video" Target="https://www.youtube.com/embed/_lD8JyAbwEo?feature=oembed" TargetMode="Externa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cooplab/popgen-notes/releas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33EE01-E878-3BBB-C0C0-E6C1657F6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2861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Fundamentals of population genomics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1856A6-EC73-FBC9-C029-AFFD5A59CF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Reid Brennan &amp; Jenny </a:t>
            </a:r>
            <a:r>
              <a:rPr lang="en-US"/>
              <a:t>N Schulze</a:t>
            </a:r>
            <a:endParaRPr lang="en-US" dirty="0"/>
          </a:p>
          <a:p>
            <a:r>
              <a:rPr lang="en-US" dirty="0" err="1"/>
              <a:t>rbrennan@geomar.de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14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88971B-ADAC-0D90-9257-1F43A45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07" y="146761"/>
            <a:ext cx="10515600" cy="1325563"/>
          </a:xfrm>
        </p:spPr>
        <p:txBody>
          <a:bodyPr/>
          <a:lstStyle/>
          <a:p>
            <a:r>
              <a:rPr lang="en-US" dirty="0"/>
              <a:t>Massively parallel sequencing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27B9A-E122-D6E3-255F-270531E45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107" y="1472324"/>
            <a:ext cx="4975974" cy="4704638"/>
          </a:xfrm>
        </p:spPr>
        <p:txBody>
          <a:bodyPr/>
          <a:lstStyle/>
          <a:p>
            <a:r>
              <a:rPr lang="en-US" dirty="0"/>
              <a:t>Aka</a:t>
            </a:r>
          </a:p>
          <a:p>
            <a:pPr lvl="1"/>
            <a:r>
              <a:rPr lang="en-US" dirty="0"/>
              <a:t>Next generation sequencing</a:t>
            </a:r>
          </a:p>
          <a:p>
            <a:pPr lvl="1"/>
            <a:r>
              <a:rPr lang="en-US" dirty="0"/>
              <a:t>Second generation sequencing</a:t>
            </a:r>
          </a:p>
          <a:p>
            <a:r>
              <a:rPr lang="en-US" dirty="0"/>
              <a:t>Basically just Illumina currently</a:t>
            </a:r>
          </a:p>
          <a:p>
            <a:r>
              <a:rPr lang="en-US" dirty="0"/>
              <a:t>Short reads</a:t>
            </a:r>
          </a:p>
          <a:p>
            <a:pPr lvl="1"/>
            <a:r>
              <a:rPr lang="en-US" dirty="0"/>
              <a:t>50-150 bp</a:t>
            </a:r>
          </a:p>
          <a:p>
            <a:r>
              <a:rPr lang="en-US" dirty="0"/>
              <a:t>Very high throughput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F9D1DB-F5D8-BC22-DAB5-9EAFF70F3C17}"/>
              </a:ext>
            </a:extLst>
          </p:cNvPr>
          <p:cNvSpPr txBox="1"/>
          <p:nvPr/>
        </p:nvSpPr>
        <p:spPr>
          <a:xfrm>
            <a:off x="183107" y="6488668"/>
            <a:ext cx="4113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en.biomarker.com.cn</a:t>
            </a:r>
            <a:r>
              <a:rPr lang="en-US" sz="1600" dirty="0"/>
              <a:t>/platforms/</a:t>
            </a:r>
            <a:r>
              <a:rPr lang="en-US" sz="1600" dirty="0" err="1"/>
              <a:t>illumina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26820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FD172D-C4EA-DA62-8155-06D13CE8BDCC}"/>
              </a:ext>
            </a:extLst>
          </p:cNvPr>
          <p:cNvSpPr txBox="1"/>
          <p:nvPr/>
        </p:nvSpPr>
        <p:spPr>
          <a:xfrm>
            <a:off x="881238" y="477889"/>
            <a:ext cx="203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Fragment your DNA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87F843-C776-41D8-A5A1-289D6D20B376}"/>
              </a:ext>
            </a:extLst>
          </p:cNvPr>
          <p:cNvSpPr txBox="1"/>
          <p:nvPr/>
        </p:nvSpPr>
        <p:spPr>
          <a:xfrm>
            <a:off x="669438" y="2268615"/>
            <a:ext cx="259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adapters and amplify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98E00C-FB91-CFD0-C598-6DAB0E6A0C22}"/>
              </a:ext>
            </a:extLst>
          </p:cNvPr>
          <p:cNvCxnSpPr>
            <a:cxnSpLocks/>
          </p:cNvCxnSpPr>
          <p:nvPr/>
        </p:nvCxnSpPr>
        <p:spPr>
          <a:xfrm>
            <a:off x="5212069" y="2354927"/>
            <a:ext cx="338619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85E8FA-5A73-DAE4-45D2-4ADF3CB6F31A}"/>
              </a:ext>
            </a:extLst>
          </p:cNvPr>
          <p:cNvCxnSpPr>
            <a:cxnSpLocks/>
          </p:cNvCxnSpPr>
          <p:nvPr/>
        </p:nvCxnSpPr>
        <p:spPr>
          <a:xfrm>
            <a:off x="5212069" y="2573868"/>
            <a:ext cx="338619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BE5313-5574-9679-6A25-EBC9E47943D0}"/>
              </a:ext>
            </a:extLst>
          </p:cNvPr>
          <p:cNvCxnSpPr>
            <a:cxnSpLocks/>
          </p:cNvCxnSpPr>
          <p:nvPr/>
        </p:nvCxnSpPr>
        <p:spPr>
          <a:xfrm>
            <a:off x="4105980" y="2354927"/>
            <a:ext cx="654676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EF8625-06A9-6EF4-372E-168F5A52B602}"/>
              </a:ext>
            </a:extLst>
          </p:cNvPr>
          <p:cNvCxnSpPr>
            <a:cxnSpLocks/>
          </p:cNvCxnSpPr>
          <p:nvPr/>
        </p:nvCxnSpPr>
        <p:spPr>
          <a:xfrm>
            <a:off x="4105980" y="2573868"/>
            <a:ext cx="654676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2942B3F-ECDF-2938-E831-0C017DDA3B63}"/>
              </a:ext>
            </a:extLst>
          </p:cNvPr>
          <p:cNvCxnSpPr>
            <a:cxnSpLocks/>
          </p:cNvCxnSpPr>
          <p:nvPr/>
        </p:nvCxnSpPr>
        <p:spPr>
          <a:xfrm>
            <a:off x="8991800" y="2573868"/>
            <a:ext cx="405114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D7D0326-F0E2-E205-7BD2-0B93F288B23F}"/>
              </a:ext>
            </a:extLst>
          </p:cNvPr>
          <p:cNvCxnSpPr>
            <a:cxnSpLocks/>
          </p:cNvCxnSpPr>
          <p:nvPr/>
        </p:nvCxnSpPr>
        <p:spPr>
          <a:xfrm>
            <a:off x="9396914" y="2354927"/>
            <a:ext cx="654676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F64377-4ED2-9477-A375-D63754681A9B}"/>
              </a:ext>
            </a:extLst>
          </p:cNvPr>
          <p:cNvCxnSpPr>
            <a:cxnSpLocks/>
          </p:cNvCxnSpPr>
          <p:nvPr/>
        </p:nvCxnSpPr>
        <p:spPr>
          <a:xfrm>
            <a:off x="9396914" y="2570961"/>
            <a:ext cx="654676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168BD69-6D6D-55B5-B7D3-2BB0D5896C98}"/>
              </a:ext>
            </a:extLst>
          </p:cNvPr>
          <p:cNvCxnSpPr>
            <a:cxnSpLocks/>
          </p:cNvCxnSpPr>
          <p:nvPr/>
        </p:nvCxnSpPr>
        <p:spPr>
          <a:xfrm>
            <a:off x="8991800" y="2354927"/>
            <a:ext cx="405114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7FEA4DD-B6B0-30DE-4FF7-FBD0E0E2191D}"/>
              </a:ext>
            </a:extLst>
          </p:cNvPr>
          <p:cNvSpPr txBox="1"/>
          <p:nvPr/>
        </p:nvSpPr>
        <p:spPr>
          <a:xfrm>
            <a:off x="4145388" y="1985595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FC9096-2E9A-A63C-4D00-96291819DBD4}"/>
              </a:ext>
            </a:extLst>
          </p:cNvPr>
          <p:cNvSpPr txBox="1"/>
          <p:nvPr/>
        </p:nvSpPr>
        <p:spPr>
          <a:xfrm>
            <a:off x="6333614" y="1985595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Sample DNA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D05C3F-B0EB-FD8A-4444-E042C753CD66}"/>
              </a:ext>
            </a:extLst>
          </p:cNvPr>
          <p:cNvSpPr txBox="1"/>
          <p:nvPr/>
        </p:nvSpPr>
        <p:spPr>
          <a:xfrm>
            <a:off x="8733182" y="1985595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Barcode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001B09-CF75-488F-F43F-70F091A520BF}"/>
              </a:ext>
            </a:extLst>
          </p:cNvPr>
          <p:cNvSpPr txBox="1"/>
          <p:nvPr/>
        </p:nvSpPr>
        <p:spPr>
          <a:xfrm>
            <a:off x="9753895" y="1998715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P7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7BF7DFF-3AEC-9E43-7272-071020930AFA}"/>
              </a:ext>
            </a:extLst>
          </p:cNvPr>
          <p:cNvCxnSpPr>
            <a:cxnSpLocks/>
          </p:cNvCxnSpPr>
          <p:nvPr/>
        </p:nvCxnSpPr>
        <p:spPr>
          <a:xfrm>
            <a:off x="4760656" y="2354927"/>
            <a:ext cx="451413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338A906-E398-7A40-994D-6BC20CE24FC4}"/>
              </a:ext>
            </a:extLst>
          </p:cNvPr>
          <p:cNvCxnSpPr>
            <a:cxnSpLocks/>
          </p:cNvCxnSpPr>
          <p:nvPr/>
        </p:nvCxnSpPr>
        <p:spPr>
          <a:xfrm>
            <a:off x="4748483" y="2570961"/>
            <a:ext cx="451413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27371C-3372-4BE1-B6CA-53FA956C3D5A}"/>
              </a:ext>
            </a:extLst>
          </p:cNvPr>
          <p:cNvCxnSpPr>
            <a:cxnSpLocks/>
          </p:cNvCxnSpPr>
          <p:nvPr/>
        </p:nvCxnSpPr>
        <p:spPr>
          <a:xfrm>
            <a:off x="8588610" y="2575796"/>
            <a:ext cx="40511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1EA5D26-D925-298B-5DA3-FAD8B580FD60}"/>
              </a:ext>
            </a:extLst>
          </p:cNvPr>
          <p:cNvCxnSpPr>
            <a:cxnSpLocks/>
          </p:cNvCxnSpPr>
          <p:nvPr/>
        </p:nvCxnSpPr>
        <p:spPr>
          <a:xfrm>
            <a:off x="8588610" y="2356855"/>
            <a:ext cx="40511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22F6BE4-54E9-AE36-0A29-4002FA83200E}"/>
              </a:ext>
            </a:extLst>
          </p:cNvPr>
          <p:cNvSpPr txBox="1"/>
          <p:nvPr/>
        </p:nvSpPr>
        <p:spPr>
          <a:xfrm>
            <a:off x="4634417" y="1765133"/>
            <a:ext cx="82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Read 1 Primer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686B81-F9B3-00E6-F918-9F755F09F4DB}"/>
              </a:ext>
            </a:extLst>
          </p:cNvPr>
          <p:cNvSpPr txBox="1"/>
          <p:nvPr/>
        </p:nvSpPr>
        <p:spPr>
          <a:xfrm>
            <a:off x="8432920" y="1569057"/>
            <a:ext cx="82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Read 2 Primer</a:t>
            </a:r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33BA0FAD-7C92-4F23-21EF-6ABF2C001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95"/>
          <a:stretch/>
        </p:blipFill>
        <p:spPr bwMode="auto">
          <a:xfrm>
            <a:off x="3887587" y="3264061"/>
            <a:ext cx="6105274" cy="333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045E93B-5D0F-AA13-724E-82D1A48CE5F5}"/>
              </a:ext>
            </a:extLst>
          </p:cNvPr>
          <p:cNvSpPr txBox="1"/>
          <p:nvPr/>
        </p:nvSpPr>
        <p:spPr>
          <a:xfrm>
            <a:off x="2893785" y="6581001"/>
            <a:ext cx="8910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www.genscript.com</a:t>
            </a:r>
            <a:r>
              <a:rPr lang="en-US" sz="1200" dirty="0"/>
              <a:t>/advancing-genomics-medicine-and-health-together-by-semiconductor-dna-synthesis-technology-summary.html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187F954-E3B0-A6A6-3138-4904A9FC62A7}"/>
              </a:ext>
            </a:extLst>
          </p:cNvPr>
          <p:cNvCxnSpPr>
            <a:cxnSpLocks/>
          </p:cNvCxnSpPr>
          <p:nvPr/>
        </p:nvCxnSpPr>
        <p:spPr>
          <a:xfrm>
            <a:off x="5030727" y="256555"/>
            <a:ext cx="338619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187D81-87CD-F789-581F-A9D4EF6676CA}"/>
              </a:ext>
            </a:extLst>
          </p:cNvPr>
          <p:cNvCxnSpPr>
            <a:cxnSpLocks/>
          </p:cNvCxnSpPr>
          <p:nvPr/>
        </p:nvCxnSpPr>
        <p:spPr>
          <a:xfrm>
            <a:off x="5030727" y="6173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4D0BEB-8F83-8EC1-F8A6-D921B2528233}"/>
              </a:ext>
            </a:extLst>
          </p:cNvPr>
          <p:cNvCxnSpPr>
            <a:cxnSpLocks/>
          </p:cNvCxnSpPr>
          <p:nvPr/>
        </p:nvCxnSpPr>
        <p:spPr>
          <a:xfrm>
            <a:off x="5183127" y="7697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9288BAD-C9A8-D92A-4DB0-319DB7589C12}"/>
              </a:ext>
            </a:extLst>
          </p:cNvPr>
          <p:cNvCxnSpPr>
            <a:cxnSpLocks/>
          </p:cNvCxnSpPr>
          <p:nvPr/>
        </p:nvCxnSpPr>
        <p:spPr>
          <a:xfrm>
            <a:off x="6051078" y="1035901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33B3EF-1696-C2CB-A7F3-42D69E7A9A70}"/>
              </a:ext>
            </a:extLst>
          </p:cNvPr>
          <p:cNvCxnSpPr>
            <a:cxnSpLocks/>
          </p:cNvCxnSpPr>
          <p:nvPr/>
        </p:nvCxnSpPr>
        <p:spPr>
          <a:xfrm>
            <a:off x="7918610" y="1010806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F26485D-219C-2D97-CA18-5042FDCEA237}"/>
              </a:ext>
            </a:extLst>
          </p:cNvPr>
          <p:cNvCxnSpPr>
            <a:cxnSpLocks/>
          </p:cNvCxnSpPr>
          <p:nvPr/>
        </p:nvCxnSpPr>
        <p:spPr>
          <a:xfrm>
            <a:off x="5578598" y="605708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8AE69-B30D-0F0F-344D-2E3B43219ADC}"/>
              </a:ext>
            </a:extLst>
          </p:cNvPr>
          <p:cNvCxnSpPr>
            <a:cxnSpLocks/>
          </p:cNvCxnSpPr>
          <p:nvPr/>
        </p:nvCxnSpPr>
        <p:spPr>
          <a:xfrm>
            <a:off x="6249927" y="6173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2DE341F-B196-A762-598A-65173B7744D7}"/>
              </a:ext>
            </a:extLst>
          </p:cNvPr>
          <p:cNvCxnSpPr>
            <a:cxnSpLocks/>
          </p:cNvCxnSpPr>
          <p:nvPr/>
        </p:nvCxnSpPr>
        <p:spPr>
          <a:xfrm>
            <a:off x="6402327" y="7697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E24AE92-7A6B-250D-60FB-6E96B92E1342}"/>
              </a:ext>
            </a:extLst>
          </p:cNvPr>
          <p:cNvCxnSpPr>
            <a:cxnSpLocks/>
          </p:cNvCxnSpPr>
          <p:nvPr/>
        </p:nvCxnSpPr>
        <p:spPr>
          <a:xfrm>
            <a:off x="6554727" y="9221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F2702F6-8266-8A05-FF2F-53676FE9277E}"/>
              </a:ext>
            </a:extLst>
          </p:cNvPr>
          <p:cNvCxnSpPr>
            <a:cxnSpLocks/>
          </p:cNvCxnSpPr>
          <p:nvPr/>
        </p:nvCxnSpPr>
        <p:spPr>
          <a:xfrm>
            <a:off x="7529046" y="75425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597F875-FC34-64D8-7B62-E0750C2CA0F2}"/>
              </a:ext>
            </a:extLst>
          </p:cNvPr>
          <p:cNvCxnSpPr>
            <a:cxnSpLocks/>
          </p:cNvCxnSpPr>
          <p:nvPr/>
        </p:nvCxnSpPr>
        <p:spPr>
          <a:xfrm>
            <a:off x="7247279" y="6173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7978053-E7E5-4D66-2730-BD6472BE30CD}"/>
              </a:ext>
            </a:extLst>
          </p:cNvPr>
          <p:cNvCxnSpPr>
            <a:cxnSpLocks/>
          </p:cNvCxnSpPr>
          <p:nvPr/>
        </p:nvCxnSpPr>
        <p:spPr>
          <a:xfrm>
            <a:off x="5869736" y="792832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4BB79F6-F9AF-D88A-66A6-6569F20B488C}"/>
              </a:ext>
            </a:extLst>
          </p:cNvPr>
          <p:cNvCxnSpPr>
            <a:cxnSpLocks/>
          </p:cNvCxnSpPr>
          <p:nvPr/>
        </p:nvCxnSpPr>
        <p:spPr>
          <a:xfrm>
            <a:off x="6911656" y="82561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790B6BC-A6F1-E077-86BC-43626F0AD116}"/>
              </a:ext>
            </a:extLst>
          </p:cNvPr>
          <p:cNvSpPr txBox="1"/>
          <p:nvPr/>
        </p:nvSpPr>
        <p:spPr>
          <a:xfrm>
            <a:off x="1350149" y="4744424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</a:t>
            </a:r>
          </a:p>
        </p:txBody>
      </p:sp>
    </p:spTree>
    <p:extLst>
      <p:ext uri="{BB962C8B-B14F-4D97-AF65-F5344CB8AC3E}">
        <p14:creationId xmlns:p14="http://schemas.microsoft.com/office/powerpoint/2010/main" val="261543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8" grpId="0"/>
      <p:bldP spid="29" grpId="0"/>
      <p:bldP spid="31" grpId="0"/>
      <p:bldP spid="32" grpId="0"/>
      <p:bldP spid="38" grpId="0"/>
      <p:bldP spid="39" grpId="0"/>
      <p:bldP spid="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255DC-99A6-B014-9973-81DECA72D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concepts to understand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D6DA4-5BF5-AF04-4912-A0EAC3F8C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83" y="1282390"/>
            <a:ext cx="11052717" cy="2249501"/>
          </a:xfrm>
        </p:spPr>
        <p:txBody>
          <a:bodyPr>
            <a:normAutofit/>
          </a:bodyPr>
          <a:lstStyle/>
          <a:p>
            <a:r>
              <a:rPr lang="en-US" dirty="0"/>
              <a:t>Library</a:t>
            </a:r>
          </a:p>
          <a:p>
            <a:pPr lvl="1"/>
            <a:r>
              <a:rPr lang="en-US" dirty="0"/>
              <a:t>The prepared sequences ready for sequencing that represent your sample</a:t>
            </a:r>
          </a:p>
          <a:p>
            <a:pPr lvl="1"/>
            <a:r>
              <a:rPr lang="en-US" dirty="0"/>
              <a:t>We modify the DNA to make a sequencing library</a:t>
            </a:r>
          </a:p>
          <a:p>
            <a:r>
              <a:rPr lang="en-US" dirty="0"/>
              <a:t>Read</a:t>
            </a:r>
          </a:p>
          <a:p>
            <a:pPr lvl="1"/>
            <a:r>
              <a:rPr lang="en-US" dirty="0"/>
              <a:t>One sequence from a library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53694D-1EE0-851E-F9F4-A2119CA3A835}"/>
              </a:ext>
            </a:extLst>
          </p:cNvPr>
          <p:cNvCxnSpPr/>
          <p:nvPr/>
        </p:nvCxnSpPr>
        <p:spPr>
          <a:xfrm>
            <a:off x="3992366" y="4017297"/>
            <a:ext cx="1766552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19143F-23BB-61F4-8D4B-0540D1E4083F}"/>
              </a:ext>
            </a:extLst>
          </p:cNvPr>
          <p:cNvCxnSpPr/>
          <p:nvPr/>
        </p:nvCxnSpPr>
        <p:spPr>
          <a:xfrm>
            <a:off x="6464594" y="4781840"/>
            <a:ext cx="1766552" cy="0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07DE0A-1897-6324-1458-75D561B47EB5}"/>
              </a:ext>
            </a:extLst>
          </p:cNvPr>
          <p:cNvSpPr txBox="1"/>
          <p:nvPr/>
        </p:nvSpPr>
        <p:spPr>
          <a:xfrm>
            <a:off x="3902213" y="3582735"/>
            <a:ext cx="1743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 /Read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24D6F-3352-9736-9AD2-99503EFA4E63}"/>
              </a:ext>
            </a:extLst>
          </p:cNvPr>
          <p:cNvSpPr txBox="1"/>
          <p:nvPr/>
        </p:nvSpPr>
        <p:spPr>
          <a:xfrm>
            <a:off x="6655629" y="4788211"/>
            <a:ext cx="170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Reverse /Read 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3D803BB-CC40-D535-C346-FA28A5327BF0}"/>
              </a:ext>
            </a:extLst>
          </p:cNvPr>
          <p:cNvCxnSpPr>
            <a:cxnSpLocks/>
          </p:cNvCxnSpPr>
          <p:nvPr/>
        </p:nvCxnSpPr>
        <p:spPr>
          <a:xfrm>
            <a:off x="4451678" y="4642408"/>
            <a:ext cx="338619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EEDCA8-1EE2-9A75-FD9C-9E04CFEC8B53}"/>
              </a:ext>
            </a:extLst>
          </p:cNvPr>
          <p:cNvCxnSpPr>
            <a:cxnSpLocks/>
          </p:cNvCxnSpPr>
          <p:nvPr/>
        </p:nvCxnSpPr>
        <p:spPr>
          <a:xfrm>
            <a:off x="3345589" y="4642408"/>
            <a:ext cx="654676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752F39-960E-EF03-3BDB-EDE22B680442}"/>
              </a:ext>
            </a:extLst>
          </p:cNvPr>
          <p:cNvCxnSpPr>
            <a:cxnSpLocks/>
          </p:cNvCxnSpPr>
          <p:nvPr/>
        </p:nvCxnSpPr>
        <p:spPr>
          <a:xfrm>
            <a:off x="8636523" y="4642408"/>
            <a:ext cx="654676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6CB900B-802E-8066-712D-E734BAAA5825}"/>
              </a:ext>
            </a:extLst>
          </p:cNvPr>
          <p:cNvCxnSpPr>
            <a:cxnSpLocks/>
          </p:cNvCxnSpPr>
          <p:nvPr/>
        </p:nvCxnSpPr>
        <p:spPr>
          <a:xfrm>
            <a:off x="8231409" y="4642408"/>
            <a:ext cx="405114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533120-C86C-5362-6053-7CAAA9721D1A}"/>
              </a:ext>
            </a:extLst>
          </p:cNvPr>
          <p:cNvSpPr txBox="1"/>
          <p:nvPr/>
        </p:nvSpPr>
        <p:spPr>
          <a:xfrm>
            <a:off x="3384997" y="4273076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CD66C-3413-B99F-7F70-5AC22E4E0057}"/>
              </a:ext>
            </a:extLst>
          </p:cNvPr>
          <p:cNvSpPr txBox="1"/>
          <p:nvPr/>
        </p:nvSpPr>
        <p:spPr>
          <a:xfrm>
            <a:off x="5573223" y="4273076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Sample DNA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E791C1-D00E-1ECA-4DCC-B63821A9BEE5}"/>
              </a:ext>
            </a:extLst>
          </p:cNvPr>
          <p:cNvSpPr txBox="1"/>
          <p:nvPr/>
        </p:nvSpPr>
        <p:spPr>
          <a:xfrm>
            <a:off x="7972791" y="4273076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Barcode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A4A5B7-3D5C-899A-04C1-779F2F79A244}"/>
              </a:ext>
            </a:extLst>
          </p:cNvPr>
          <p:cNvSpPr txBox="1"/>
          <p:nvPr/>
        </p:nvSpPr>
        <p:spPr>
          <a:xfrm>
            <a:off x="8993504" y="4286196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P7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D3087B0-C121-26F9-6284-5176931F85B3}"/>
              </a:ext>
            </a:extLst>
          </p:cNvPr>
          <p:cNvCxnSpPr>
            <a:cxnSpLocks/>
          </p:cNvCxnSpPr>
          <p:nvPr/>
        </p:nvCxnSpPr>
        <p:spPr>
          <a:xfrm>
            <a:off x="4000265" y="4642408"/>
            <a:ext cx="451413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0CFF43-6913-769D-1A3C-E96CA8E68897}"/>
              </a:ext>
            </a:extLst>
          </p:cNvPr>
          <p:cNvCxnSpPr>
            <a:cxnSpLocks/>
          </p:cNvCxnSpPr>
          <p:nvPr/>
        </p:nvCxnSpPr>
        <p:spPr>
          <a:xfrm>
            <a:off x="7828219" y="4644336"/>
            <a:ext cx="40511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CC8A2F7-5C1E-3AD1-95F7-47E8C0B84D13}"/>
              </a:ext>
            </a:extLst>
          </p:cNvPr>
          <p:cNvSpPr txBox="1"/>
          <p:nvPr/>
        </p:nvSpPr>
        <p:spPr>
          <a:xfrm>
            <a:off x="3874026" y="4052614"/>
            <a:ext cx="82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Read 1 Primer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F063FF-F844-7656-AE45-64F588BD7107}"/>
              </a:ext>
            </a:extLst>
          </p:cNvPr>
          <p:cNvSpPr txBox="1"/>
          <p:nvPr/>
        </p:nvSpPr>
        <p:spPr>
          <a:xfrm>
            <a:off x="7672529" y="3856538"/>
            <a:ext cx="82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Read 2 Primer</a:t>
            </a:r>
          </a:p>
        </p:txBody>
      </p:sp>
    </p:spTree>
    <p:extLst>
      <p:ext uri="{BB962C8B-B14F-4D97-AF65-F5344CB8AC3E}">
        <p14:creationId xmlns:p14="http://schemas.microsoft.com/office/powerpoint/2010/main" val="30795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5CF81-47CB-A65E-57C5-9A4914A6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read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6FCDB-E177-C782-1EF4-442A59B28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672683"/>
            <a:ext cx="5492905" cy="4504280"/>
          </a:xfrm>
        </p:spPr>
        <p:txBody>
          <a:bodyPr>
            <a:normAutofit/>
          </a:bodyPr>
          <a:lstStyle/>
          <a:p>
            <a:r>
              <a:rPr lang="en-US" dirty="0"/>
              <a:t>PacBio</a:t>
            </a:r>
          </a:p>
          <a:p>
            <a:pPr lvl="1"/>
            <a:r>
              <a:rPr lang="en-US" dirty="0"/>
              <a:t>10-50kb read length</a:t>
            </a:r>
          </a:p>
          <a:p>
            <a:pPr lvl="1"/>
            <a:r>
              <a:rPr lang="en-US" dirty="0"/>
              <a:t>Medium output</a:t>
            </a:r>
          </a:p>
          <a:p>
            <a:pPr lvl="1"/>
            <a:r>
              <a:rPr lang="en-US" sz="2400" b="0" i="0" dirty="0">
                <a:solidFill>
                  <a:srgbClr val="333333"/>
                </a:solidFill>
                <a:effectLst/>
              </a:rPr>
              <a:t>Read length limited by the longevity of the polymerase.</a:t>
            </a:r>
            <a:endParaRPr lang="en-US" dirty="0"/>
          </a:p>
          <a:p>
            <a:r>
              <a:rPr lang="en-US" dirty="0"/>
              <a:t>Oxford Nanopore</a:t>
            </a:r>
          </a:p>
          <a:p>
            <a:pPr lvl="1"/>
            <a:r>
              <a:rPr lang="en-US" dirty="0"/>
              <a:t>100kb or more</a:t>
            </a:r>
          </a:p>
          <a:p>
            <a:pPr lvl="1"/>
            <a:r>
              <a:rPr lang="en-US" dirty="0"/>
              <a:t>Low output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</a:rPr>
              <a:t>Read length limited by the length of the input DNA and decreasing yield with increasing DNA length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Online Media 3" descr="PacBio Sequencing – How it Works">
            <a:hlinkClick r:id="" action="ppaction://media"/>
            <a:extLst>
              <a:ext uri="{FF2B5EF4-FFF2-40B4-BE49-F238E27FC236}">
                <a16:creationId xmlns:a16="http://schemas.microsoft.com/office/drawing/2014/main" id="{667D1BF7-A30A-C0AC-D58A-94C17E8C72E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860894" y="468275"/>
            <a:ext cx="4863652" cy="2747963"/>
          </a:xfrm>
          <a:prstGeom prst="rect">
            <a:avLst/>
          </a:prstGeom>
        </p:spPr>
      </p:pic>
      <p:pic>
        <p:nvPicPr>
          <p:cNvPr id="5" name="Online Media 4" descr="Nanopore DNA sequencing">
            <a:hlinkClick r:id="" action="ppaction://media"/>
            <a:extLst>
              <a:ext uri="{FF2B5EF4-FFF2-40B4-BE49-F238E27FC236}">
                <a16:creationId xmlns:a16="http://schemas.microsoft.com/office/drawing/2014/main" id="{FB508C63-1B7D-7B76-E8B5-1CD00037109F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5860894" y="3684666"/>
            <a:ext cx="4863651" cy="2747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D7DF18-91EE-4FAC-5881-342B33E567A0}"/>
              </a:ext>
            </a:extLst>
          </p:cNvPr>
          <p:cNvSpPr txBox="1"/>
          <p:nvPr/>
        </p:nvSpPr>
        <p:spPr>
          <a:xfrm>
            <a:off x="5860894" y="3178259"/>
            <a:ext cx="4916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=_lD8JyAbwEo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231EA-6307-D891-5197-D606D3F53289}"/>
              </a:ext>
            </a:extLst>
          </p:cNvPr>
          <p:cNvSpPr txBox="1"/>
          <p:nvPr/>
        </p:nvSpPr>
        <p:spPr>
          <a:xfrm>
            <a:off x="5860894" y="6432629"/>
            <a:ext cx="505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=E9-Rm5AoZGw</a:t>
            </a:r>
          </a:p>
        </p:txBody>
      </p:sp>
      <p:pic>
        <p:nvPicPr>
          <p:cNvPr id="1026" name="Picture 2" descr="Handheld Device Offers 'Most Complete' Gene Sequence Yet, And Costs $1000">
            <a:extLst>
              <a:ext uri="{FF2B5EF4-FFF2-40B4-BE49-F238E27FC236}">
                <a16:creationId xmlns:a16="http://schemas.microsoft.com/office/drawing/2014/main" id="{0E95F023-E021-139A-3724-3A99546C1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445" y="4175420"/>
            <a:ext cx="2266950" cy="176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23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314C-ED75-4D97-9316-61280C68F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35B7D1-538C-2E66-3DE8-B1D6FD2D2EDC}"/>
              </a:ext>
            </a:extLst>
          </p:cNvPr>
          <p:cNvSpPr txBox="1">
            <a:spLocks/>
          </p:cNvSpPr>
          <p:nvPr/>
        </p:nvSpPr>
        <p:spPr>
          <a:xfrm>
            <a:off x="4498458" y="1697761"/>
            <a:ext cx="3195083" cy="1577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PacBio</a:t>
            </a:r>
          </a:p>
          <a:p>
            <a:pPr marL="457200" lvl="1" indent="0" algn="ctr">
              <a:buNone/>
            </a:pPr>
            <a:r>
              <a:rPr lang="en-US" dirty="0"/>
              <a:t>10-25kb read length</a:t>
            </a:r>
          </a:p>
          <a:p>
            <a:pPr marL="457200" lvl="1" indent="0" algn="ctr">
              <a:buNone/>
            </a:pPr>
            <a:r>
              <a:rPr lang="en-US" dirty="0"/>
              <a:t>Medium output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8DEB642-71E6-4820-22CA-AA9725C4E50C}"/>
              </a:ext>
            </a:extLst>
          </p:cNvPr>
          <p:cNvSpPr txBox="1">
            <a:spLocks/>
          </p:cNvSpPr>
          <p:nvPr/>
        </p:nvSpPr>
        <p:spPr>
          <a:xfrm>
            <a:off x="8053815" y="1697761"/>
            <a:ext cx="3195083" cy="1577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Nanopore</a:t>
            </a:r>
          </a:p>
          <a:p>
            <a:pPr marL="0" indent="0" algn="ctr">
              <a:buNone/>
            </a:pPr>
            <a:r>
              <a:rPr lang="en-US" sz="2400" dirty="0"/>
              <a:t>100kb or more</a:t>
            </a:r>
          </a:p>
          <a:p>
            <a:pPr marL="0" indent="0" algn="ctr">
              <a:buNone/>
            </a:pPr>
            <a:r>
              <a:rPr lang="en-US" sz="2400" dirty="0"/>
              <a:t>Low output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559826-1DBF-CF41-3714-DF4E5ECCE006}"/>
              </a:ext>
            </a:extLst>
          </p:cNvPr>
          <p:cNvSpPr txBox="1">
            <a:spLocks/>
          </p:cNvSpPr>
          <p:nvPr/>
        </p:nvSpPr>
        <p:spPr>
          <a:xfrm>
            <a:off x="1303375" y="1697761"/>
            <a:ext cx="3195083" cy="173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Illumina</a:t>
            </a:r>
          </a:p>
          <a:p>
            <a:pPr marL="0" indent="0" algn="ctr">
              <a:buNone/>
            </a:pPr>
            <a:r>
              <a:rPr lang="en-US" sz="2400" dirty="0"/>
              <a:t>150-300bp read length</a:t>
            </a:r>
          </a:p>
          <a:p>
            <a:pPr marL="0" indent="0" algn="ctr">
              <a:buNone/>
            </a:pPr>
            <a:r>
              <a:rPr lang="en-US" sz="2400" dirty="0"/>
              <a:t>High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1C105-FFB2-F009-FF90-DDFA12379B65}"/>
              </a:ext>
            </a:extLst>
          </p:cNvPr>
          <p:cNvSpPr txBox="1"/>
          <p:nvPr/>
        </p:nvSpPr>
        <p:spPr>
          <a:xfrm>
            <a:off x="2579372" y="5617266"/>
            <a:ext cx="7069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would we use each technology for?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66BC22-AC8C-BCE5-D2E6-771FBA40C56C}"/>
              </a:ext>
            </a:extLst>
          </p:cNvPr>
          <p:cNvSpPr txBox="1">
            <a:spLocks/>
          </p:cNvSpPr>
          <p:nvPr/>
        </p:nvSpPr>
        <p:spPr>
          <a:xfrm>
            <a:off x="1303374" y="3580831"/>
            <a:ext cx="3195083" cy="173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Population genetics, SNPS, </a:t>
            </a:r>
            <a:r>
              <a:rPr lang="en-US" sz="2400" dirty="0" err="1"/>
              <a:t>RNAseq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73E2DA-0AD5-94AE-1E01-0D0871B13287}"/>
              </a:ext>
            </a:extLst>
          </p:cNvPr>
          <p:cNvSpPr txBox="1">
            <a:spLocks/>
          </p:cNvSpPr>
          <p:nvPr/>
        </p:nvSpPr>
        <p:spPr>
          <a:xfrm>
            <a:off x="4516548" y="3580831"/>
            <a:ext cx="3195083" cy="173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Structural variation, genome assembly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5998C9-6CA3-E058-769D-30F5574D53D6}"/>
              </a:ext>
            </a:extLst>
          </p:cNvPr>
          <p:cNvSpPr txBox="1">
            <a:spLocks/>
          </p:cNvSpPr>
          <p:nvPr/>
        </p:nvSpPr>
        <p:spPr>
          <a:xfrm>
            <a:off x="8051266" y="3511308"/>
            <a:ext cx="3195083" cy="173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Structural variation, genome assembly,        in field analysis</a:t>
            </a:r>
          </a:p>
        </p:txBody>
      </p:sp>
    </p:spTree>
    <p:extLst>
      <p:ext uri="{BB962C8B-B14F-4D97-AF65-F5344CB8AC3E}">
        <p14:creationId xmlns:p14="http://schemas.microsoft.com/office/powerpoint/2010/main" val="260893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5868B-9101-E891-A2BE-052ABD402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2144"/>
            <a:ext cx="10515600" cy="936856"/>
          </a:xfrm>
        </p:spPr>
        <p:txBody>
          <a:bodyPr>
            <a:normAutofit fontScale="90000"/>
          </a:bodyPr>
          <a:lstStyle/>
          <a:p>
            <a:r>
              <a:rPr lang="en-US" dirty="0"/>
              <a:t>To study population genetics, we need to know allele frequencies </a:t>
            </a:r>
            <a:r>
              <a:rPr lang="en-US" dirty="0">
                <a:sym typeface="Wingdings" pitchFamily="2" charset="2"/>
              </a:rPr>
              <a:t> genomics!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692556-4A79-910B-8D0F-BE83C4989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3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6EF741-9A14-D18B-A8DE-7F6D38147A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Study system for the practical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8BDF179-F95C-A0AF-2B40-AA02308655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67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6A0E-3BB5-B018-A0F6-78DD63AE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Fundulus heteroclitus</a:t>
            </a:r>
            <a:r>
              <a:rPr lang="en-US" dirty="0"/>
              <a:t> study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2CE65F-B580-8BFC-8B78-23F598F66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656" y="1383978"/>
            <a:ext cx="3779458" cy="48942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925B8-830C-1D58-BBF3-FE71BE682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540" y="3494406"/>
            <a:ext cx="5067552" cy="3363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5A30B0-1F24-F76B-FC54-065F3D4E2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873" y="936703"/>
            <a:ext cx="5207335" cy="345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9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8EA597-F9D9-B4CD-926E-FC56CBD9E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8363" y="1528175"/>
            <a:ext cx="4985437" cy="46487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Large population sizes</a:t>
            </a:r>
          </a:p>
          <a:p>
            <a:r>
              <a:rPr lang="en-US" dirty="0"/>
              <a:t>Low movement</a:t>
            </a:r>
          </a:p>
          <a:p>
            <a:r>
              <a:rPr lang="en-US" dirty="0"/>
              <a:t>Huge range of environments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Salinity</a:t>
            </a:r>
          </a:p>
          <a:p>
            <a:pPr lvl="1"/>
            <a:r>
              <a:rPr lang="en-US" dirty="0"/>
              <a:t>Hypoxia</a:t>
            </a:r>
          </a:p>
          <a:p>
            <a:pPr lvl="1"/>
            <a:endParaRPr lang="en-US" dirty="0"/>
          </a:p>
          <a:p>
            <a:r>
              <a:rPr lang="en-US" dirty="0"/>
              <a:t>Given the high population sizes and low migration:</a:t>
            </a:r>
          </a:p>
          <a:p>
            <a:pPr lvl="1"/>
            <a:r>
              <a:rPr lang="en-US" dirty="0"/>
              <a:t>what might we predict about populations of killifish from different regions of their distribution?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0742D33-EF4B-332A-62B4-98834FBAA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8904"/>
            <a:ext cx="5823639" cy="373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A47677-1222-8577-066D-169E4C288160}"/>
              </a:ext>
            </a:extLst>
          </p:cNvPr>
          <p:cNvSpPr txBox="1"/>
          <p:nvPr/>
        </p:nvSpPr>
        <p:spPr>
          <a:xfrm>
            <a:off x="1606878" y="5735637"/>
            <a:ext cx="2609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Alcaraz-Hernandez and Garcia-</a:t>
            </a:r>
            <a:r>
              <a:rPr lang="en-US" sz="1200" dirty="0" err="1"/>
              <a:t>Berthou</a:t>
            </a:r>
            <a:endParaRPr lang="en-US" sz="1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AD1E591-3710-C016-A6DE-6245216F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7" y="-153"/>
            <a:ext cx="10515600" cy="936856"/>
          </a:xfrm>
        </p:spPr>
        <p:txBody>
          <a:bodyPr/>
          <a:lstStyle/>
          <a:p>
            <a:r>
              <a:rPr lang="en-US" i="1" dirty="0"/>
              <a:t>Fundulus heteroclitus</a:t>
            </a:r>
            <a:r>
              <a:rPr lang="en-US" dirty="0"/>
              <a:t> study system</a:t>
            </a:r>
          </a:p>
        </p:txBody>
      </p:sp>
    </p:spTree>
    <p:extLst>
      <p:ext uri="{BB962C8B-B14F-4D97-AF65-F5344CB8AC3E}">
        <p14:creationId xmlns:p14="http://schemas.microsoft.com/office/powerpoint/2010/main" val="372234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6F18-5641-0EBF-C5EC-CB119C1694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2FDE7-6DE7-4AA0-E702-E948045B9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9BB21804-7BF9-06AC-B908-211FAF38F436}"/>
              </a:ext>
            </a:extLst>
          </p:cNvPr>
          <p:cNvPicPr/>
          <p:nvPr/>
        </p:nvPicPr>
        <p:blipFill rotWithShape="1">
          <a:blip r:embed="rId2"/>
          <a:srcRect l="6087" r="48240" b="66874"/>
          <a:stretch/>
        </p:blipFill>
        <p:spPr>
          <a:xfrm>
            <a:off x="6675410" y="1724116"/>
            <a:ext cx="4935004" cy="4590394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8D6E18-B2A9-B023-0898-3EF96FEF7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16" y="2316163"/>
            <a:ext cx="5973784" cy="22387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6119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93EE-EB48-311B-E0A6-145952028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DB885-6119-29C0-55C3-3BC65788E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Basics of population and quantitative genetic theory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Gain understanding of the technologies and data underlying genomics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Experience using the command line and R to analyze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Ability to analyze and interpret population genetics data</a:t>
            </a:r>
          </a:p>
        </p:txBody>
      </p:sp>
    </p:spTree>
    <p:extLst>
      <p:ext uri="{BB962C8B-B14F-4D97-AF65-F5344CB8AC3E}">
        <p14:creationId xmlns:p14="http://schemas.microsoft.com/office/powerpoint/2010/main" val="2865128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1616-2D9C-55EE-0856-C3F8113E6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C3A81-FCDF-5A85-FD13-D6AE1DA96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AC40FF2F-3074-8A6C-C4AB-34969CF67513}"/>
              </a:ext>
            </a:extLst>
          </p:cNvPr>
          <p:cNvPicPr/>
          <p:nvPr/>
        </p:nvPicPr>
        <p:blipFill rotWithShape="1">
          <a:blip r:embed="rId2"/>
          <a:srcRect t="33738"/>
          <a:stretch/>
        </p:blipFill>
        <p:spPr>
          <a:xfrm>
            <a:off x="452721" y="1439746"/>
            <a:ext cx="6071051" cy="5159133"/>
          </a:xfrm>
          <a:prstGeom prst="rect">
            <a:avLst/>
          </a:prstGeom>
          <a:ln>
            <a:noFill/>
          </a:ln>
        </p:spPr>
      </p:pic>
      <p:pic>
        <p:nvPicPr>
          <p:cNvPr id="5" name="Main graphic">
            <a:extLst>
              <a:ext uri="{FF2B5EF4-FFF2-40B4-BE49-F238E27FC236}">
                <a16:creationId xmlns:a16="http://schemas.microsoft.com/office/drawing/2014/main" id="{0FC099B4-F407-4806-1D18-69BCF9E91151}"/>
              </a:ext>
            </a:extLst>
          </p:cNvPr>
          <p:cNvPicPr/>
          <p:nvPr/>
        </p:nvPicPr>
        <p:blipFill rotWithShape="1">
          <a:blip r:embed="rId2"/>
          <a:srcRect l="6087" r="48240" b="66874"/>
          <a:stretch/>
        </p:blipFill>
        <p:spPr>
          <a:xfrm>
            <a:off x="6675410" y="1724116"/>
            <a:ext cx="4935004" cy="45903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7396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C28D-C3CE-6EED-5874-1C12478A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6D8FF-3D23-10BB-E8B0-9756873C7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49" y="1724116"/>
            <a:ext cx="4403568" cy="2747963"/>
          </a:xfrm>
          <a:prstGeom prst="rect">
            <a:avLst/>
          </a:prstGeom>
        </p:spPr>
      </p:pic>
      <p:pic>
        <p:nvPicPr>
          <p:cNvPr id="8" name="Main graphic">
            <a:extLst>
              <a:ext uri="{FF2B5EF4-FFF2-40B4-BE49-F238E27FC236}">
                <a16:creationId xmlns:a16="http://schemas.microsoft.com/office/drawing/2014/main" id="{AE55C97E-F8DC-3D4C-23E0-D3A37FBB3BA3}"/>
              </a:ext>
            </a:extLst>
          </p:cNvPr>
          <p:cNvPicPr/>
          <p:nvPr/>
        </p:nvPicPr>
        <p:blipFill rotWithShape="1">
          <a:blip r:embed="rId3"/>
          <a:srcRect l="6087" r="48240" b="66874"/>
          <a:stretch/>
        </p:blipFill>
        <p:spPr>
          <a:xfrm>
            <a:off x="6675410" y="1724116"/>
            <a:ext cx="4935004" cy="4590394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3A5415-7AE8-EA38-C0B6-0834DA6CD546}"/>
              </a:ext>
            </a:extLst>
          </p:cNvPr>
          <p:cNvSpPr txBox="1"/>
          <p:nvPr/>
        </p:nvSpPr>
        <p:spPr>
          <a:xfrm>
            <a:off x="2489103" y="4797827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RAD-seq</a:t>
            </a:r>
          </a:p>
        </p:txBody>
      </p:sp>
    </p:spTree>
    <p:extLst>
      <p:ext uri="{BB962C8B-B14F-4D97-AF65-F5344CB8AC3E}">
        <p14:creationId xmlns:p14="http://schemas.microsoft.com/office/powerpoint/2010/main" val="1210961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C28D-C3CE-6EED-5874-1C12478A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8" name="Main graphic">
            <a:extLst>
              <a:ext uri="{FF2B5EF4-FFF2-40B4-BE49-F238E27FC236}">
                <a16:creationId xmlns:a16="http://schemas.microsoft.com/office/drawing/2014/main" id="{AE55C97E-F8DC-3D4C-23E0-D3A37FBB3BA3}"/>
              </a:ext>
            </a:extLst>
          </p:cNvPr>
          <p:cNvPicPr/>
          <p:nvPr/>
        </p:nvPicPr>
        <p:blipFill rotWithShape="1">
          <a:blip r:embed="rId2"/>
          <a:srcRect l="6087" r="48240" b="66874"/>
          <a:stretch/>
        </p:blipFill>
        <p:spPr>
          <a:xfrm>
            <a:off x="6675410" y="1724116"/>
            <a:ext cx="4935004" cy="4590394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FEB7C034-1D56-75DF-BDBA-4B66E61F3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00" y="2236513"/>
            <a:ext cx="4985437" cy="3133977"/>
          </a:xfrm>
        </p:spPr>
        <p:txBody>
          <a:bodyPr>
            <a:normAutofit/>
          </a:bodyPr>
          <a:lstStyle/>
          <a:p>
            <a:r>
              <a:rPr lang="en-US" dirty="0"/>
              <a:t>Population structure</a:t>
            </a:r>
          </a:p>
          <a:p>
            <a:r>
              <a:rPr lang="en-US" dirty="0"/>
              <a:t>Genetic diversity</a:t>
            </a:r>
          </a:p>
          <a:p>
            <a:r>
              <a:rPr lang="en-US" dirty="0"/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570068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88971B-ADAC-0D90-9257-1F43A45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4187"/>
            <a:ext cx="10515600" cy="1325563"/>
          </a:xfrm>
        </p:spPr>
        <p:txBody>
          <a:bodyPr/>
          <a:lstStyle/>
          <a:p>
            <a:r>
              <a:rPr lang="en-US" dirty="0"/>
              <a:t>Reduced representation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27B9A-E122-D6E3-255F-270531E45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46" y="1111376"/>
            <a:ext cx="5768454" cy="471295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an ideal world… </a:t>
            </a:r>
          </a:p>
          <a:p>
            <a:pPr lvl="1"/>
            <a:r>
              <a:rPr lang="en-US" dirty="0"/>
              <a:t>Sequence full genomes of all individuals from many populations</a:t>
            </a:r>
          </a:p>
          <a:p>
            <a:pPr lvl="1"/>
            <a:r>
              <a:rPr lang="en-US" dirty="0"/>
              <a:t>Expensive, sometimes unnecessary, limited genomic resources</a:t>
            </a:r>
          </a:p>
          <a:p>
            <a:endParaRPr lang="en-US" dirty="0"/>
          </a:p>
          <a:p>
            <a:r>
              <a:rPr lang="en-US" dirty="0" err="1"/>
              <a:t>RADseq</a:t>
            </a:r>
            <a:r>
              <a:rPr lang="en-US" dirty="0"/>
              <a:t>, GBS, sequence capture, </a:t>
            </a:r>
            <a:r>
              <a:rPr lang="en-US" dirty="0" err="1"/>
              <a:t>ddRAD</a:t>
            </a:r>
            <a:r>
              <a:rPr lang="en-US" dirty="0"/>
              <a:t>, 2b-RAD…</a:t>
            </a:r>
          </a:p>
          <a:p>
            <a:endParaRPr lang="en-US" dirty="0"/>
          </a:p>
          <a:p>
            <a:r>
              <a:rPr lang="en-US" dirty="0"/>
              <a:t>Useful for population structure and similar</a:t>
            </a:r>
          </a:p>
          <a:p>
            <a:r>
              <a:rPr lang="en-US" dirty="0"/>
              <a:t>But… misses lots of the genome</a:t>
            </a:r>
          </a:p>
          <a:p>
            <a:endParaRPr lang="en-US" dirty="0"/>
          </a:p>
          <a:p>
            <a:r>
              <a:rPr lang="en-US" dirty="0"/>
              <a:t>Cut anywhere you see the restriction site:</a:t>
            </a:r>
          </a:p>
          <a:p>
            <a:pPr lvl="1"/>
            <a:r>
              <a:rPr lang="en-US" dirty="0"/>
              <a:t> CCTGCAGG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B9FF5C-D634-F669-2F10-0DACE0B8F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845" y="933652"/>
            <a:ext cx="5234609" cy="1921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0D4877-1DE0-B26E-1368-9B56B70E2776}"/>
              </a:ext>
            </a:extLst>
          </p:cNvPr>
          <p:cNvSpPr txBox="1"/>
          <p:nvPr/>
        </p:nvSpPr>
        <p:spPr>
          <a:xfrm>
            <a:off x="8920777" y="285490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</p:spTree>
    <p:extLst>
      <p:ext uri="{BB962C8B-B14F-4D97-AF65-F5344CB8AC3E}">
        <p14:creationId xmlns:p14="http://schemas.microsoft.com/office/powerpoint/2010/main" val="108788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88971B-ADAC-0D90-9257-1F43A45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4187"/>
            <a:ext cx="10515600" cy="1325563"/>
          </a:xfrm>
        </p:spPr>
        <p:txBody>
          <a:bodyPr/>
          <a:lstStyle/>
          <a:p>
            <a:r>
              <a:rPr lang="en-US" dirty="0"/>
              <a:t>Reduced representation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27B9A-E122-D6E3-255F-270531E45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46" y="1111376"/>
            <a:ext cx="5768454" cy="471295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an ideal world… </a:t>
            </a:r>
          </a:p>
          <a:p>
            <a:pPr lvl="1"/>
            <a:r>
              <a:rPr lang="en-US" dirty="0"/>
              <a:t>Sequence full genomes of all individuals from many populations</a:t>
            </a:r>
          </a:p>
          <a:p>
            <a:pPr lvl="1"/>
            <a:r>
              <a:rPr lang="en-US" dirty="0"/>
              <a:t>Expensive, sometimes unnecessary, limited genomic resources</a:t>
            </a:r>
          </a:p>
          <a:p>
            <a:endParaRPr lang="en-US" dirty="0"/>
          </a:p>
          <a:p>
            <a:r>
              <a:rPr lang="en-US" dirty="0" err="1"/>
              <a:t>RADseq</a:t>
            </a:r>
            <a:r>
              <a:rPr lang="en-US" dirty="0"/>
              <a:t>, GBS, sequence capture, </a:t>
            </a:r>
            <a:r>
              <a:rPr lang="en-US" dirty="0" err="1"/>
              <a:t>ddRAD</a:t>
            </a:r>
            <a:r>
              <a:rPr lang="en-US" dirty="0"/>
              <a:t>, 2b-RAD…</a:t>
            </a:r>
          </a:p>
          <a:p>
            <a:endParaRPr lang="en-US" dirty="0"/>
          </a:p>
          <a:p>
            <a:r>
              <a:rPr lang="en-US" dirty="0"/>
              <a:t>Useful for population structure and similar</a:t>
            </a:r>
          </a:p>
          <a:p>
            <a:r>
              <a:rPr lang="en-US" dirty="0"/>
              <a:t>But… misses lots of the genome</a:t>
            </a:r>
          </a:p>
          <a:p>
            <a:endParaRPr lang="en-US" dirty="0"/>
          </a:p>
          <a:p>
            <a:r>
              <a:rPr lang="en-US" dirty="0"/>
              <a:t>Cut anywhere you see the restriction site:</a:t>
            </a:r>
          </a:p>
          <a:p>
            <a:pPr lvl="1"/>
            <a:r>
              <a:rPr lang="en-US" dirty="0"/>
              <a:t> CCTGCAGG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85150F10-14BF-7AA3-8B54-BF2DFCB4C0B7}"/>
              </a:ext>
            </a:extLst>
          </p:cNvPr>
          <p:cNvSpPr/>
          <p:nvPr/>
        </p:nvSpPr>
        <p:spPr>
          <a:xfrm>
            <a:off x="7435660" y="1981344"/>
            <a:ext cx="1056068" cy="927279"/>
          </a:xfrm>
          <a:prstGeom prst="arc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C55BB-47D9-9F24-0BCC-B601B356AB13}"/>
              </a:ext>
            </a:extLst>
          </p:cNvPr>
          <p:cNvSpPr txBox="1"/>
          <p:nvPr/>
        </p:nvSpPr>
        <p:spPr>
          <a:xfrm>
            <a:off x="6780569" y="1403984"/>
            <a:ext cx="1287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Ligate adapters for sequencing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6B1AA8-5057-273E-0B85-F0DA35AA708F}"/>
              </a:ext>
            </a:extLst>
          </p:cNvPr>
          <p:cNvCxnSpPr>
            <a:cxnSpLocks/>
          </p:cNvCxnSpPr>
          <p:nvPr/>
        </p:nvCxnSpPr>
        <p:spPr>
          <a:xfrm>
            <a:off x="6711685" y="4384380"/>
            <a:ext cx="4498859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F03CF6-2C6C-A8C9-C182-176338652416}"/>
              </a:ext>
            </a:extLst>
          </p:cNvPr>
          <p:cNvCxnSpPr/>
          <p:nvPr/>
        </p:nvCxnSpPr>
        <p:spPr>
          <a:xfrm>
            <a:off x="7388352" y="4059936"/>
            <a:ext cx="0" cy="58521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A6E32F-67CD-433F-9339-F84E21D5193D}"/>
              </a:ext>
            </a:extLst>
          </p:cNvPr>
          <p:cNvCxnSpPr/>
          <p:nvPr/>
        </p:nvCxnSpPr>
        <p:spPr>
          <a:xfrm>
            <a:off x="8491728" y="4091772"/>
            <a:ext cx="0" cy="58521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E2FF4A-8ED9-8C39-E74A-222CE7199990}"/>
              </a:ext>
            </a:extLst>
          </p:cNvPr>
          <p:cNvCxnSpPr>
            <a:cxnSpLocks/>
          </p:cNvCxnSpPr>
          <p:nvPr/>
        </p:nvCxnSpPr>
        <p:spPr>
          <a:xfrm>
            <a:off x="10381488" y="4091772"/>
            <a:ext cx="0" cy="58521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C04132-2E78-9648-9B04-ECF91175991F}"/>
              </a:ext>
            </a:extLst>
          </p:cNvPr>
          <p:cNvCxnSpPr>
            <a:cxnSpLocks/>
          </p:cNvCxnSpPr>
          <p:nvPr/>
        </p:nvCxnSpPr>
        <p:spPr>
          <a:xfrm>
            <a:off x="7223760" y="5396316"/>
            <a:ext cx="365760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77BCAD-1D20-5DD3-3ADC-5039CB7CEC97}"/>
              </a:ext>
            </a:extLst>
          </p:cNvPr>
          <p:cNvCxnSpPr>
            <a:cxnSpLocks/>
          </p:cNvCxnSpPr>
          <p:nvPr/>
        </p:nvCxnSpPr>
        <p:spPr>
          <a:xfrm>
            <a:off x="8308848" y="5403768"/>
            <a:ext cx="365760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198E156-BF3D-184E-697F-CDC480D8A95C}"/>
              </a:ext>
            </a:extLst>
          </p:cNvPr>
          <p:cNvCxnSpPr>
            <a:cxnSpLocks/>
          </p:cNvCxnSpPr>
          <p:nvPr/>
        </p:nvCxnSpPr>
        <p:spPr>
          <a:xfrm>
            <a:off x="10241280" y="5374644"/>
            <a:ext cx="365760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A3067F-B372-CDC6-318D-DD3BF54CB59B}"/>
              </a:ext>
            </a:extLst>
          </p:cNvPr>
          <p:cNvSpPr txBox="1"/>
          <p:nvPr/>
        </p:nvSpPr>
        <p:spPr>
          <a:xfrm>
            <a:off x="7406640" y="569878"/>
            <a:ext cx="271670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/>
              <a:t>	5’ CCTGCAGG 3’</a:t>
            </a:r>
          </a:p>
          <a:p>
            <a:pPr marL="0" indent="0">
              <a:buNone/>
            </a:pPr>
            <a:r>
              <a:rPr lang="en-US" dirty="0"/>
              <a:t>	3’ GGACGTCC 3’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5’ CCTGCA|GG 3’</a:t>
            </a:r>
          </a:p>
          <a:p>
            <a:pPr marL="0" indent="0">
              <a:buNone/>
            </a:pPr>
            <a:r>
              <a:rPr lang="en-US" dirty="0"/>
              <a:t>	3’ GG|ACGTCC 3’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     GG……..</a:t>
            </a:r>
          </a:p>
          <a:p>
            <a:pPr marL="0" indent="0">
              <a:buNone/>
            </a:pPr>
            <a:r>
              <a:rPr lang="en-US" dirty="0"/>
              <a:t>	 ACGTCC………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0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96527-3214-5F9C-23FB-3CC7B857E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of the genome does </a:t>
            </a:r>
            <a:r>
              <a:rPr lang="en-US" dirty="0" err="1"/>
              <a:t>RADseq</a:t>
            </a:r>
            <a:r>
              <a:rPr lang="en-US" dirty="0"/>
              <a:t> cover?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532BE-D669-9557-1375-D5E123BE3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big is the genome?</a:t>
            </a:r>
          </a:p>
          <a:p>
            <a:pPr lvl="1"/>
            <a:r>
              <a:rPr lang="en-US" dirty="0"/>
              <a:t>1.5 billion bases</a:t>
            </a:r>
          </a:p>
          <a:p>
            <a:r>
              <a:rPr lang="en-US" dirty="0"/>
              <a:t>How often do we find a cut site?</a:t>
            </a:r>
          </a:p>
          <a:p>
            <a:pPr lvl="1"/>
            <a:r>
              <a:rPr lang="en-US" dirty="0"/>
              <a:t>Assume bases are randomly distributed</a:t>
            </a:r>
          </a:p>
          <a:p>
            <a:pPr lvl="1"/>
            <a:r>
              <a:rPr lang="en-US" dirty="0"/>
              <a:t>0.25^8</a:t>
            </a:r>
          </a:p>
          <a:p>
            <a:pPr lvl="1"/>
            <a:endParaRPr lang="en-US" dirty="0"/>
          </a:p>
          <a:p>
            <a:r>
              <a:rPr lang="en-US" dirty="0"/>
              <a:t>1.5e+09*(0.25^8) = 22,888</a:t>
            </a:r>
          </a:p>
        </p:txBody>
      </p:sp>
    </p:spTree>
    <p:extLst>
      <p:ext uri="{BB962C8B-B14F-4D97-AF65-F5344CB8AC3E}">
        <p14:creationId xmlns:p14="http://schemas.microsoft.com/office/powerpoint/2010/main" val="207368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A7D9E-390D-7420-60DB-782E86095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Unix, </a:t>
            </a:r>
            <a:r>
              <a:rPr lang="en-US" dirty="0" err="1"/>
              <a:t>cloudlab</a:t>
            </a:r>
            <a:r>
              <a:rPr lang="en-US" dirty="0"/>
              <a:t>, and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BF236-AC9E-30C0-CE28-DAECF0FD0F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21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0605C-BD72-85D5-C4F2-F881681A5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lots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DF3B6-F594-C429-0B03-1E9D4ECF6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 to get back 100’s of GB of data. </a:t>
            </a:r>
          </a:p>
          <a:p>
            <a:pPr lvl="1"/>
            <a:r>
              <a:rPr lang="en-US" dirty="0"/>
              <a:t>You can’t have this on your computer!</a:t>
            </a:r>
          </a:p>
          <a:p>
            <a:endParaRPr lang="en-US" dirty="0"/>
          </a:p>
          <a:p>
            <a:r>
              <a:rPr lang="en-US" dirty="0"/>
              <a:t>Computer clusters are needed</a:t>
            </a:r>
          </a:p>
          <a:p>
            <a:pPr lvl="1"/>
            <a:r>
              <a:rPr lang="en-US" dirty="0"/>
              <a:t>These require command line, </a:t>
            </a:r>
            <a:r>
              <a:rPr lang="en-US" dirty="0" err="1"/>
              <a:t>unix</a:t>
            </a:r>
            <a:r>
              <a:rPr lang="en-US" dirty="0"/>
              <a:t>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91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D4D1-CB8D-592F-B88C-029D79A1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5" y="-114373"/>
            <a:ext cx="10515600" cy="1325563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unix</a:t>
            </a:r>
            <a:r>
              <a:rPr lang="en-US" dirty="0"/>
              <a:t>/command 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DB313-9E72-EF55-34D1-9E2E3065B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88" y="847501"/>
            <a:ext cx="11008112" cy="1728439"/>
          </a:xfrm>
        </p:spPr>
        <p:txBody>
          <a:bodyPr/>
          <a:lstStyle/>
          <a:p>
            <a:r>
              <a:rPr lang="en-US" dirty="0"/>
              <a:t>Most software is written for </a:t>
            </a:r>
            <a:r>
              <a:rPr lang="en-US" dirty="0" err="1"/>
              <a:t>unix</a:t>
            </a:r>
            <a:endParaRPr lang="en-US" dirty="0"/>
          </a:p>
          <a:p>
            <a:r>
              <a:rPr lang="en-US" dirty="0"/>
              <a:t>Computing clusters use </a:t>
            </a:r>
            <a:r>
              <a:rPr lang="en-US" dirty="0" err="1"/>
              <a:t>unix</a:t>
            </a:r>
            <a:endParaRPr lang="en-US" dirty="0"/>
          </a:p>
          <a:p>
            <a:r>
              <a:rPr lang="en-US" dirty="0"/>
              <a:t>Good at working with large data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B88578-8F24-BF77-D20A-08C8AB5133FA}"/>
              </a:ext>
            </a:extLst>
          </p:cNvPr>
          <p:cNvSpPr txBox="1">
            <a:spLocks/>
          </p:cNvSpPr>
          <p:nvPr/>
        </p:nvSpPr>
        <p:spPr>
          <a:xfrm>
            <a:off x="146825" y="22273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Why R?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9D867C9-F41B-6C7B-33D5-203873096DB2}"/>
              </a:ext>
            </a:extLst>
          </p:cNvPr>
          <p:cNvSpPr txBox="1">
            <a:spLocks/>
          </p:cNvSpPr>
          <p:nvPr/>
        </p:nvSpPr>
        <p:spPr>
          <a:xfrm>
            <a:off x="345688" y="3166958"/>
            <a:ext cx="11008112" cy="1806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Very popular in biology (good community)</a:t>
            </a:r>
          </a:p>
          <a:p>
            <a:r>
              <a:rPr lang="en-US" dirty="0">
                <a:latin typeface="+mj-lt"/>
              </a:rPr>
              <a:t>Good for statistics</a:t>
            </a:r>
          </a:p>
          <a:p>
            <a:r>
              <a:rPr lang="en-US" dirty="0">
                <a:latin typeface="+mj-lt"/>
              </a:rPr>
              <a:t>Good for plotting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F4CB97-7C46-F880-D7FD-1EE38BC54BBD}"/>
              </a:ext>
            </a:extLst>
          </p:cNvPr>
          <p:cNvSpPr txBox="1">
            <a:spLocks/>
          </p:cNvSpPr>
          <p:nvPr/>
        </p:nvSpPr>
        <p:spPr>
          <a:xfrm>
            <a:off x="146825" y="49468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Why Both?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063718-2EE0-35BB-CE64-E0715AB508CE}"/>
              </a:ext>
            </a:extLst>
          </p:cNvPr>
          <p:cNvSpPr txBox="1">
            <a:spLocks/>
          </p:cNvSpPr>
          <p:nvPr/>
        </p:nvSpPr>
        <p:spPr>
          <a:xfrm>
            <a:off x="345688" y="6101871"/>
            <a:ext cx="11008112" cy="848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Reproducible!!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73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D4D1-CB8D-592F-B88C-029D79A1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5" y="108647"/>
            <a:ext cx="10515600" cy="1325563"/>
          </a:xfrm>
        </p:spPr>
        <p:txBody>
          <a:bodyPr/>
          <a:lstStyle/>
          <a:p>
            <a:r>
              <a:rPr lang="en-US" dirty="0"/>
              <a:t>How to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DB313-9E72-EF55-34D1-9E2E3065B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537" y="1538868"/>
            <a:ext cx="11008112" cy="4928026"/>
          </a:xfrm>
        </p:spPr>
        <p:txBody>
          <a:bodyPr/>
          <a:lstStyle/>
          <a:p>
            <a:r>
              <a:rPr lang="en-US" dirty="0"/>
              <a:t>By trying</a:t>
            </a:r>
          </a:p>
          <a:p>
            <a:r>
              <a:rPr lang="en-US" dirty="0"/>
              <a:t>Workshops/courses</a:t>
            </a:r>
          </a:p>
          <a:p>
            <a:r>
              <a:rPr lang="en-US" dirty="0"/>
              <a:t>Google</a:t>
            </a:r>
          </a:p>
          <a:p>
            <a:pPr lvl="1"/>
            <a:r>
              <a:rPr lang="en-US" dirty="0" err="1"/>
              <a:t>Stackoverflow</a:t>
            </a:r>
            <a:r>
              <a:rPr lang="en-US" dirty="0"/>
              <a:t>; </a:t>
            </a:r>
            <a:r>
              <a:rPr lang="en-US" dirty="0" err="1"/>
              <a:t>seqanswers</a:t>
            </a:r>
            <a:r>
              <a:rPr lang="en-US" dirty="0"/>
              <a:t>; others</a:t>
            </a:r>
          </a:p>
          <a:p>
            <a:r>
              <a:rPr lang="en-US" dirty="0" err="1"/>
              <a:t>ChatGPT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47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32FED-747D-5DD5-6CEA-73CE82382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D52E5-8992-2D5F-6E8C-95DAE8F99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Lectures introducing fundamentals</a:t>
            </a:r>
          </a:p>
          <a:p>
            <a:pPr lvl="1"/>
            <a:r>
              <a:rPr lang="en-US" dirty="0"/>
              <a:t>Mix of traditional and short lectures</a:t>
            </a:r>
          </a:p>
          <a:p>
            <a:endParaRPr lang="en-US" dirty="0"/>
          </a:p>
          <a:p>
            <a:r>
              <a:rPr lang="en-US" dirty="0"/>
              <a:t>Hands on tutorial </a:t>
            </a:r>
          </a:p>
          <a:p>
            <a:pPr lvl="1"/>
            <a:r>
              <a:rPr lang="en-US" dirty="0">
                <a:sym typeface="Wingdings" pitchFamily="2" charset="2"/>
              </a:rPr>
              <a:t> analyzing population genomic dataset together</a:t>
            </a:r>
          </a:p>
          <a:p>
            <a:endParaRPr lang="en-US" dirty="0"/>
          </a:p>
          <a:p>
            <a:r>
              <a:rPr lang="en-US" dirty="0"/>
              <a:t>Independent project</a:t>
            </a:r>
          </a:p>
          <a:p>
            <a:pPr lvl="1"/>
            <a:r>
              <a:rPr lang="en-US" dirty="0"/>
              <a:t>In groups, analyze population genomic data and present results via poster</a:t>
            </a:r>
          </a:p>
        </p:txBody>
      </p:sp>
    </p:spTree>
    <p:extLst>
      <p:ext uri="{BB962C8B-B14F-4D97-AF65-F5344CB8AC3E}">
        <p14:creationId xmlns:p14="http://schemas.microsoft.com/office/powerpoint/2010/main" val="2862061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567F-95E6-4AA7-7892-A640737C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“the cloud”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CF0AB-BB9D-4E4E-8AB7-7AA60EB14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462089"/>
            <a:ext cx="10985810" cy="1325564"/>
          </a:xfrm>
        </p:spPr>
        <p:txBody>
          <a:bodyPr/>
          <a:lstStyle/>
          <a:p>
            <a:r>
              <a:rPr lang="en-US" dirty="0"/>
              <a:t>Aka, a computer somewhere else</a:t>
            </a:r>
          </a:p>
        </p:txBody>
      </p:sp>
      <p:pic>
        <p:nvPicPr>
          <p:cNvPr id="1026" name="Picture 2" descr="Azure Cloud für Ihr Unternehmen | Cloud Lösung">
            <a:extLst>
              <a:ext uri="{FF2B5EF4-FFF2-40B4-BE49-F238E27FC236}">
                <a16:creationId xmlns:a16="http://schemas.microsoft.com/office/drawing/2014/main" id="{01B54C9A-6BF8-989F-DE5F-79155261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72" y="2752725"/>
            <a:ext cx="3064263" cy="175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 Web Services Review | PCMag">
            <a:extLst>
              <a:ext uri="{FF2B5EF4-FFF2-40B4-BE49-F238E27FC236}">
                <a16:creationId xmlns:a16="http://schemas.microsoft.com/office/drawing/2014/main" id="{CE875029-63FD-14D2-03E2-8D2C92E9C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673" y="2562902"/>
            <a:ext cx="37973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gle Cloud Platform Tutorial: From Zero to Hero with GCP">
            <a:extLst>
              <a:ext uri="{FF2B5EF4-FFF2-40B4-BE49-F238E27FC236}">
                <a16:creationId xmlns:a16="http://schemas.microsoft.com/office/drawing/2014/main" id="{C53D5523-7885-911D-DBC0-26D9BC7B2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010" y="256290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94093D-272A-3869-EDFF-6DB17AE6AAFE}"/>
              </a:ext>
            </a:extLst>
          </p:cNvPr>
          <p:cNvSpPr txBox="1">
            <a:spLocks/>
          </p:cNvSpPr>
          <p:nvPr/>
        </p:nvSpPr>
        <p:spPr>
          <a:xfrm>
            <a:off x="367990" y="5134533"/>
            <a:ext cx="10985810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will use </a:t>
            </a:r>
            <a:r>
              <a:rPr lang="en-US" dirty="0" err="1"/>
              <a:t>Cloudlab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hosted by CAU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96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0D47-120B-9852-15F2-D5DC6B13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D8F11-C154-17D0-EB7C-10C9D90EB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83" y="1282390"/>
            <a:ext cx="11052717" cy="3127419"/>
          </a:xfrm>
        </p:spPr>
        <p:txBody>
          <a:bodyPr>
            <a:normAutofit/>
          </a:bodyPr>
          <a:lstStyle/>
          <a:p>
            <a:r>
              <a:rPr lang="en-US" dirty="0"/>
              <a:t>You want to have a record of you analyses </a:t>
            </a:r>
            <a:r>
              <a:rPr lang="en-US" dirty="0">
                <a:sym typeface="Wingdings" pitchFamily="2" charset="2"/>
              </a:rPr>
              <a:t> markdown</a:t>
            </a:r>
          </a:p>
          <a:p>
            <a:r>
              <a:rPr lang="en-US" dirty="0"/>
              <a:t>plain text formatting syntax designed to be converted to HTML and others</a:t>
            </a:r>
          </a:p>
          <a:p>
            <a:r>
              <a:rPr lang="en-US" dirty="0"/>
              <a:t>R markdown is an extended markdown, that can embed and run R code, generate plots, etc.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Reproducibility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6146EF-8F88-584A-B667-4FAD53936D31}"/>
              </a:ext>
            </a:extLst>
          </p:cNvPr>
          <p:cNvSpPr txBox="1">
            <a:spLocks/>
          </p:cNvSpPr>
          <p:nvPr/>
        </p:nvSpPr>
        <p:spPr>
          <a:xfrm>
            <a:off x="569641" y="5182544"/>
            <a:ext cx="11052717" cy="75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You will turn in a R markdown file with your final project</a:t>
            </a:r>
          </a:p>
        </p:txBody>
      </p:sp>
    </p:spTree>
    <p:extLst>
      <p:ext uri="{BB962C8B-B14F-4D97-AF65-F5344CB8AC3E}">
        <p14:creationId xmlns:p14="http://schemas.microsoft.com/office/powerpoint/2010/main" val="2308255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BEBC2-03FA-FE58-ADE1-99378C9E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F09989-3C1B-CDCC-04DB-EA16AD55C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699" y="725853"/>
            <a:ext cx="7539436" cy="32670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7EAC2-014A-9343-2E85-C09920AB9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468" y="1985068"/>
            <a:ext cx="5127842" cy="44374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B12B3-1A11-C12D-6735-2D1DD70FE131}"/>
              </a:ext>
            </a:extLst>
          </p:cNvPr>
          <p:cNvSpPr txBox="1"/>
          <p:nvPr/>
        </p:nvSpPr>
        <p:spPr>
          <a:xfrm>
            <a:off x="260164" y="1442434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24C86-1F13-235C-4473-E6C52374F65A}"/>
              </a:ext>
            </a:extLst>
          </p:cNvPr>
          <p:cNvSpPr txBox="1"/>
          <p:nvPr/>
        </p:nvSpPr>
        <p:spPr>
          <a:xfrm>
            <a:off x="521690" y="2359397"/>
            <a:ext cx="54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DB194-5C85-18C2-A911-B878CA5C3C89}"/>
              </a:ext>
            </a:extLst>
          </p:cNvPr>
          <p:cNvSpPr txBox="1"/>
          <p:nvPr/>
        </p:nvSpPr>
        <p:spPr>
          <a:xfrm>
            <a:off x="68728" y="3281486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chunks</a:t>
            </a:r>
          </a:p>
        </p:txBody>
      </p:sp>
    </p:spTree>
    <p:extLst>
      <p:ext uri="{BB962C8B-B14F-4D97-AF65-F5344CB8AC3E}">
        <p14:creationId xmlns:p14="http://schemas.microsoft.com/office/powerpoint/2010/main" val="3318725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CED7-62DE-06FD-8F98-3289A2BE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AC263-2511-923A-639D-26107C8BD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cloudlab</a:t>
            </a:r>
            <a:r>
              <a:rPr lang="en-US" dirty="0"/>
              <a:t> together.</a:t>
            </a:r>
          </a:p>
          <a:p>
            <a:r>
              <a:rPr lang="en-US" dirty="0"/>
              <a:t>Start exploring </a:t>
            </a:r>
            <a:r>
              <a:rPr lang="en-US" dirty="0" err="1"/>
              <a:t>Rmarkdown</a:t>
            </a:r>
            <a:endParaRPr lang="en-US" dirty="0"/>
          </a:p>
          <a:p>
            <a:r>
              <a:rPr lang="en-US" dirty="0"/>
              <a:t>Unix for biologists</a:t>
            </a:r>
          </a:p>
        </p:txBody>
      </p:sp>
    </p:spTree>
    <p:extLst>
      <p:ext uri="{BB962C8B-B14F-4D97-AF65-F5344CB8AC3E}">
        <p14:creationId xmlns:p14="http://schemas.microsoft.com/office/powerpoint/2010/main" val="542465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6BD6-C761-7DFE-1A70-B5DC0B852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CB02A-5D84-888A-98EF-711CC563D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groups of…2-3</a:t>
            </a:r>
          </a:p>
          <a:p>
            <a:r>
              <a:rPr lang="en-US" dirty="0"/>
              <a:t>From VCF, analyze data to make population genetic inferences</a:t>
            </a:r>
          </a:p>
          <a:p>
            <a:r>
              <a:rPr lang="en-US" dirty="0"/>
              <a:t>Poster on July </a:t>
            </a:r>
            <a:r>
              <a:rPr lang="en-US" dirty="0">
                <a:highlight>
                  <a:srgbClr val="FFFF00"/>
                </a:highlight>
              </a:rPr>
              <a:t>???</a:t>
            </a:r>
          </a:p>
          <a:p>
            <a:r>
              <a:rPr lang="en-US" dirty="0"/>
              <a:t>Grading:</a:t>
            </a:r>
          </a:p>
          <a:p>
            <a:pPr lvl="1"/>
            <a:r>
              <a:rPr lang="en-US" dirty="0"/>
              <a:t>Use of tools covered in the course</a:t>
            </a:r>
          </a:p>
          <a:p>
            <a:pPr lvl="1"/>
            <a:r>
              <a:rPr lang="en-US" dirty="0"/>
              <a:t>Appropriate conclusions from your results</a:t>
            </a:r>
          </a:p>
          <a:p>
            <a:pPr lvl="1"/>
            <a:r>
              <a:rPr lang="en-US" dirty="0"/>
              <a:t>Overall quality of analysis, interpretation, and presentation</a:t>
            </a:r>
          </a:p>
          <a:p>
            <a:r>
              <a:rPr lang="en-US" dirty="0"/>
              <a:t>You must hand in:</a:t>
            </a:r>
          </a:p>
          <a:p>
            <a:pPr lvl="1"/>
            <a:r>
              <a:rPr lang="en-US" dirty="0"/>
              <a:t>1. Poster</a:t>
            </a:r>
          </a:p>
          <a:p>
            <a:pPr lvl="1"/>
            <a:r>
              <a:rPr lang="en-US" dirty="0"/>
              <a:t>2. mark down/html document of your analysis.</a:t>
            </a:r>
          </a:p>
        </p:txBody>
      </p:sp>
    </p:spTree>
    <p:extLst>
      <p:ext uri="{BB962C8B-B14F-4D97-AF65-F5344CB8AC3E}">
        <p14:creationId xmlns:p14="http://schemas.microsoft.com/office/powerpoint/2010/main" val="1341008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7FDF3-1A11-2F2E-6D83-93A654FE8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28417"/>
          </a:xfrm>
        </p:spPr>
        <p:txBody>
          <a:bodyPr>
            <a:normAutofit/>
          </a:bodyPr>
          <a:lstStyle/>
          <a:p>
            <a:r>
              <a:rPr lang="en-US" sz="4000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7AEA3-F50A-23F4-4213-43B6D68FA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1-5: Tutorial</a:t>
            </a:r>
          </a:p>
          <a:p>
            <a:r>
              <a:rPr lang="en-US" dirty="0"/>
              <a:t>Day 6-9: Project</a:t>
            </a:r>
          </a:p>
          <a:p>
            <a:r>
              <a:rPr lang="en-US" dirty="0"/>
              <a:t>Day 10: Presentations</a:t>
            </a:r>
          </a:p>
          <a:p>
            <a:endParaRPr lang="en-US" dirty="0"/>
          </a:p>
          <a:p>
            <a:r>
              <a:rPr lang="en-US" dirty="0"/>
              <a:t>For the most up to date information, slides, tutorials, see the course website: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rsbrennan.github.io</a:t>
            </a:r>
            <a:r>
              <a:rPr lang="en-US" dirty="0"/>
              <a:t>/EvolutionaryGenomics</a:t>
            </a:r>
            <a:r>
              <a:rPr lang="en-US"/>
              <a:t>_2024/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856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80FEC-5F0C-694D-974C-D182AED2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06" y="32617"/>
            <a:ext cx="3591296" cy="1119290"/>
          </a:xfrm>
        </p:spPr>
        <p:txBody>
          <a:bodyPr/>
          <a:lstStyle/>
          <a:p>
            <a:r>
              <a:rPr lang="en-DE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2980B-AE58-2845-BF4E-27605B77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60" y="1151907"/>
            <a:ext cx="10997540" cy="5349254"/>
          </a:xfrm>
        </p:spPr>
        <p:txBody>
          <a:bodyPr/>
          <a:lstStyle/>
          <a:p>
            <a:r>
              <a:rPr lang="en-DE" dirty="0"/>
              <a:t>Graham Coop’s Population and Quantative Genetics notes</a:t>
            </a:r>
          </a:p>
          <a:p>
            <a:pPr lvl="1"/>
            <a:r>
              <a:rPr lang="en-US" dirty="0">
                <a:hlinkClick r:id="rId2"/>
              </a:rPr>
              <a:t>https://github.com/cooplab/popgen-notes/releases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2F99FB-C799-7046-B695-554692B10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42" y="2317840"/>
            <a:ext cx="2399669" cy="31731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ver">
            <a:extLst>
              <a:ext uri="{FF2B5EF4-FFF2-40B4-BE49-F238E27FC236}">
                <a16:creationId xmlns:a16="http://schemas.microsoft.com/office/drawing/2014/main" id="{377177A1-40A2-4B44-9D7D-3834735AE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518" y="2443224"/>
            <a:ext cx="2372512" cy="313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ver image of Population Genetics">
            <a:extLst>
              <a:ext uri="{FF2B5EF4-FFF2-40B4-BE49-F238E27FC236}">
                <a16:creationId xmlns:a16="http://schemas.microsoft.com/office/drawing/2014/main" id="{6C42D1B9-9DC2-8F4D-B960-4FAF75590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249" y="2443224"/>
            <a:ext cx="2091325" cy="313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454D32-55F4-824B-98FC-83074ACF0148}"/>
              </a:ext>
            </a:extLst>
          </p:cNvPr>
          <p:cNvSpPr txBox="1"/>
          <p:nvPr/>
        </p:nvSpPr>
        <p:spPr>
          <a:xfrm>
            <a:off x="4312119" y="6039496"/>
            <a:ext cx="2605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 many others….</a:t>
            </a:r>
          </a:p>
        </p:txBody>
      </p:sp>
      <p:pic>
        <p:nvPicPr>
          <p:cNvPr id="9" name="Picture 5" descr="Hamilton_cover.jpg">
            <a:extLst>
              <a:ext uri="{FF2B5EF4-FFF2-40B4-BE49-F238E27FC236}">
                <a16:creationId xmlns:a16="http://schemas.microsoft.com/office/drawing/2014/main" id="{2B704FBD-5908-BF4F-AD65-3DD3C083C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030" y="2549961"/>
            <a:ext cx="2213223" cy="2912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8542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C07E7B-6B01-2690-EEAC-2D73B32BA0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genomics anyway?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C71E688-1B05-D203-A27C-7647AD23C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22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88971B-ADAC-0D90-9257-1F43A45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43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Sanger sequencing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27B9A-E122-D6E3-255F-270531E45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46" y="4916853"/>
            <a:ext cx="11026254" cy="1614843"/>
          </a:xfrm>
        </p:spPr>
        <p:txBody>
          <a:bodyPr/>
          <a:lstStyle/>
          <a:p>
            <a:r>
              <a:rPr lang="en-US" dirty="0"/>
              <a:t>A few hundred to ~1000 bp</a:t>
            </a:r>
          </a:p>
          <a:p>
            <a:r>
              <a:rPr lang="en-US" dirty="0"/>
              <a:t>Low throughput</a:t>
            </a:r>
          </a:p>
          <a:p>
            <a:r>
              <a:rPr lang="en-US" dirty="0"/>
              <a:t>Accurate</a:t>
            </a:r>
          </a:p>
        </p:txBody>
      </p:sp>
      <p:pic>
        <p:nvPicPr>
          <p:cNvPr id="39938" name="Picture 2" descr="Automated Sanger Sequencing.">
            <a:extLst>
              <a:ext uri="{FF2B5EF4-FFF2-40B4-BE49-F238E27FC236}">
                <a16:creationId xmlns:a16="http://schemas.microsoft.com/office/drawing/2014/main" id="{01276ED1-F7CD-F6FB-4D21-35362A6D6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942" y="972726"/>
            <a:ext cx="9489743" cy="393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89284E-4D9A-84B5-498D-8A26966C832E}"/>
              </a:ext>
            </a:extLst>
          </p:cNvPr>
          <p:cNvSpPr txBox="1"/>
          <p:nvPr/>
        </p:nvSpPr>
        <p:spPr>
          <a:xfrm>
            <a:off x="1671615" y="6377808"/>
            <a:ext cx="8338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www.sigmaaldrich.com</a:t>
            </a:r>
            <a:r>
              <a:rPr lang="en-US" sz="1400" dirty="0"/>
              <a:t>/DE/de/technical-documents/protocol/genomics/sequencing/sanger-sequencing</a:t>
            </a:r>
          </a:p>
        </p:txBody>
      </p:sp>
    </p:spTree>
    <p:extLst>
      <p:ext uri="{BB962C8B-B14F-4D97-AF65-F5344CB8AC3E}">
        <p14:creationId xmlns:p14="http://schemas.microsoft.com/office/powerpoint/2010/main" val="288892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21A4F9-217B-0C23-0FAC-5BE8E80A3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E0B19-BA34-348E-8315-6986C2C3B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 descr="DNA Sequencing Costs: Data">
            <a:extLst>
              <a:ext uri="{FF2B5EF4-FFF2-40B4-BE49-F238E27FC236}">
                <a16:creationId xmlns:a16="http://schemas.microsoft.com/office/drawing/2014/main" id="{184558D0-1ABE-935E-3709-A9F493342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6774"/>
            <a:ext cx="6662357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 descr="We want to hear from you about changes to NIH's Sequence Read Archive data  format and storage - NCBI Insights">
            <a:extLst>
              <a:ext uri="{FF2B5EF4-FFF2-40B4-BE49-F238E27FC236}">
                <a16:creationId xmlns:a16="http://schemas.microsoft.com/office/drawing/2014/main" id="{84FDB006-1D35-65D3-2C9C-F7AA30D74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523" y="2080451"/>
            <a:ext cx="5948477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2466C2-A1F7-E721-2B0D-9D82CE19EACA}"/>
              </a:ext>
            </a:extLst>
          </p:cNvPr>
          <p:cNvSpPr txBox="1"/>
          <p:nvPr/>
        </p:nvSpPr>
        <p:spPr>
          <a:xfrm>
            <a:off x="8741664" y="6294247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in NCBI </a:t>
            </a:r>
          </a:p>
        </p:txBody>
      </p:sp>
    </p:spTree>
    <p:extLst>
      <p:ext uri="{BB962C8B-B14F-4D97-AF65-F5344CB8AC3E}">
        <p14:creationId xmlns:p14="http://schemas.microsoft.com/office/powerpoint/2010/main" val="343583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954</Words>
  <Application>Microsoft Office PowerPoint</Application>
  <PresentationFormat>Breitbild</PresentationFormat>
  <Paragraphs>214</Paragraphs>
  <Slides>33</Slides>
  <Notes>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Wingdings</vt:lpstr>
      <vt:lpstr>Office Theme</vt:lpstr>
      <vt:lpstr>Fundamentals of population genomics</vt:lpstr>
      <vt:lpstr>Goals of course</vt:lpstr>
      <vt:lpstr>Course format</vt:lpstr>
      <vt:lpstr>Independent project</vt:lpstr>
      <vt:lpstr>Schedule</vt:lpstr>
      <vt:lpstr>Resources</vt:lpstr>
      <vt:lpstr>What is genomics anyway?</vt:lpstr>
      <vt:lpstr>Sanger sequencing</vt:lpstr>
      <vt:lpstr>PowerPoint-Präsentation</vt:lpstr>
      <vt:lpstr>Massively parallel sequencing</vt:lpstr>
      <vt:lpstr>PowerPoint-Präsentation</vt:lpstr>
      <vt:lpstr>Some important concepts to understand</vt:lpstr>
      <vt:lpstr>Long read technologies</vt:lpstr>
      <vt:lpstr>PowerPoint-Präsentation</vt:lpstr>
      <vt:lpstr>To study population genetics, we need to know allele frequencies  genomics!</vt:lpstr>
      <vt:lpstr>Study system for the practical</vt:lpstr>
      <vt:lpstr>Fundulus heteroclitus study system</vt:lpstr>
      <vt:lpstr>Fundulus heteroclitus study system</vt:lpstr>
      <vt:lpstr>PowerPoint-Präsentation</vt:lpstr>
      <vt:lpstr>PowerPoint-Präsentation</vt:lpstr>
      <vt:lpstr>Dataset</vt:lpstr>
      <vt:lpstr>Dataset</vt:lpstr>
      <vt:lpstr>Reduced representation</vt:lpstr>
      <vt:lpstr>Reduced representation</vt:lpstr>
      <vt:lpstr>How much of the genome does RADseq cover?</vt:lpstr>
      <vt:lpstr>Unix, cloudlab, and R</vt:lpstr>
      <vt:lpstr>We have lots of data</vt:lpstr>
      <vt:lpstr>Why unix/command line?</vt:lpstr>
      <vt:lpstr>How to learn?</vt:lpstr>
      <vt:lpstr>“the cloud”</vt:lpstr>
      <vt:lpstr>R Markdown</vt:lpstr>
      <vt:lpstr>PowerPoint-Präsentation</vt:lpstr>
      <vt:lpstr>Today’s tutorial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Reid Brennan</dc:creator>
  <cp:lastModifiedBy>Nascimento-Schulze, Jennifer</cp:lastModifiedBy>
  <cp:revision>57</cp:revision>
  <dcterms:created xsi:type="dcterms:W3CDTF">2023-03-16T13:36:39Z</dcterms:created>
  <dcterms:modified xsi:type="dcterms:W3CDTF">2024-05-08T14:00:38Z</dcterms:modified>
</cp:coreProperties>
</file>